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483060"/>
            <a:ext cx="8153400" cy="369332"/>
          </a:xfrm>
        </p:spPr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3962400" cy="2209800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648200" y="990600"/>
            <a:ext cx="3962400" cy="3048000"/>
          </a:xfrm>
        </p:spPr>
        <p:txBody>
          <a:bodyPr vert="horz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118864"/>
            <a:ext cx="8229600" cy="2282190"/>
          </a:xfrm>
          <a:custGeom>
            <a:avLst/>
            <a:gdLst/>
            <a:ahLst/>
            <a:cxnLst/>
            <a:rect l="l" t="t" r="r" b="b"/>
            <a:pathLst>
              <a:path w="8229600" h="2282190">
                <a:moveTo>
                  <a:pt x="0" y="2281936"/>
                </a:moveTo>
                <a:lnTo>
                  <a:pt x="8229600" y="2281936"/>
                </a:lnTo>
                <a:lnTo>
                  <a:pt x="8229600" y="0"/>
                </a:lnTo>
                <a:lnTo>
                  <a:pt x="0" y="0"/>
                </a:lnTo>
                <a:lnTo>
                  <a:pt x="0" y="2281936"/>
                </a:lnTo>
                <a:close/>
              </a:path>
            </a:pathLst>
          </a:custGeom>
          <a:solidFill>
            <a:srgbClr val="233D7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8229600" cy="444500"/>
          </a:xfrm>
          <a:custGeom>
            <a:avLst/>
            <a:gdLst/>
            <a:ahLst/>
            <a:cxnLst/>
            <a:rect l="l" t="t" r="r" b="b"/>
            <a:pathLst>
              <a:path w="8229600" h="444500">
                <a:moveTo>
                  <a:pt x="8153400" y="0"/>
                </a:moveTo>
                <a:lnTo>
                  <a:pt x="76200" y="0"/>
                </a:lnTo>
                <a:lnTo>
                  <a:pt x="32146" y="1190"/>
                </a:lnTo>
                <a:lnTo>
                  <a:pt x="9525" y="9525"/>
                </a:lnTo>
                <a:lnTo>
                  <a:pt x="1190" y="32146"/>
                </a:lnTo>
                <a:lnTo>
                  <a:pt x="0" y="76200"/>
                </a:lnTo>
                <a:lnTo>
                  <a:pt x="0" y="444500"/>
                </a:lnTo>
                <a:lnTo>
                  <a:pt x="8229600" y="444500"/>
                </a:lnTo>
                <a:lnTo>
                  <a:pt x="8229600" y="76200"/>
                </a:lnTo>
                <a:lnTo>
                  <a:pt x="8228409" y="32146"/>
                </a:lnTo>
                <a:lnTo>
                  <a:pt x="8220075" y="9525"/>
                </a:lnTo>
                <a:lnTo>
                  <a:pt x="8197453" y="1190"/>
                </a:lnTo>
                <a:lnTo>
                  <a:pt x="8153400" y="0"/>
                </a:lnTo>
                <a:close/>
              </a:path>
            </a:pathLst>
          </a:custGeom>
          <a:solidFill>
            <a:srgbClr val="233D7D"/>
          </a:solidFill>
        </p:spPr>
        <p:txBody>
          <a:bodyPr wrap="square" lIns="0" tIns="0" rIns="0" bIns="0" rtlCol="0"/>
          <a:lstStyle/>
          <a:p>
            <a:endParaRPr b="1" i="0" dirty="0">
              <a:solidFill>
                <a:schemeClr val="bg1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63550" y="4267961"/>
            <a:ext cx="3977640" cy="2132965"/>
          </a:xfrm>
          <a:custGeom>
            <a:avLst/>
            <a:gdLst/>
            <a:ahLst/>
            <a:cxnLst/>
            <a:rect l="l" t="t" r="r" b="b"/>
            <a:pathLst>
              <a:path w="3977640" h="2132965">
                <a:moveTo>
                  <a:pt x="1936750" y="0"/>
                </a:moveTo>
                <a:lnTo>
                  <a:pt x="0" y="0"/>
                </a:lnTo>
                <a:lnTo>
                  <a:pt x="0" y="2132838"/>
                </a:lnTo>
                <a:lnTo>
                  <a:pt x="3977640" y="2132838"/>
                </a:lnTo>
                <a:lnTo>
                  <a:pt x="3977640" y="476757"/>
                </a:lnTo>
                <a:lnTo>
                  <a:pt x="3963589" y="421130"/>
                </a:lnTo>
                <a:lnTo>
                  <a:pt x="3931475" y="385055"/>
                </a:lnTo>
                <a:lnTo>
                  <a:pt x="3869690" y="368807"/>
                </a:lnTo>
                <a:lnTo>
                  <a:pt x="2044064" y="368554"/>
                </a:lnTo>
                <a:lnTo>
                  <a:pt x="2044700" y="107937"/>
                </a:lnTo>
                <a:lnTo>
                  <a:pt x="2042798" y="89218"/>
                </a:lnTo>
                <a:lnTo>
                  <a:pt x="2030644" y="52320"/>
                </a:lnTo>
                <a:lnTo>
                  <a:pt x="1998529" y="16247"/>
                </a:lnTo>
                <a:lnTo>
                  <a:pt x="1936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463550" y="4267961"/>
            <a:ext cx="3977640" cy="2132965"/>
          </a:xfrm>
          <a:custGeom>
            <a:avLst/>
            <a:gdLst/>
            <a:ahLst/>
            <a:cxnLst/>
            <a:rect l="l" t="t" r="r" b="b"/>
            <a:pathLst>
              <a:path w="3977640" h="2132965">
                <a:moveTo>
                  <a:pt x="3977640" y="2132838"/>
                </a:moveTo>
                <a:lnTo>
                  <a:pt x="3977640" y="476757"/>
                </a:lnTo>
                <a:lnTo>
                  <a:pt x="3975740" y="458031"/>
                </a:lnTo>
                <a:lnTo>
                  <a:pt x="3963589" y="421130"/>
                </a:lnTo>
                <a:lnTo>
                  <a:pt x="3931475" y="385055"/>
                </a:lnTo>
                <a:lnTo>
                  <a:pt x="3869690" y="368807"/>
                </a:lnTo>
                <a:lnTo>
                  <a:pt x="2050427" y="368554"/>
                </a:lnTo>
                <a:lnTo>
                  <a:pt x="2044064" y="368554"/>
                </a:lnTo>
                <a:lnTo>
                  <a:pt x="2044077" y="362191"/>
                </a:lnTo>
                <a:lnTo>
                  <a:pt x="2044700" y="107937"/>
                </a:lnTo>
                <a:lnTo>
                  <a:pt x="2030644" y="52320"/>
                </a:lnTo>
                <a:lnTo>
                  <a:pt x="1998529" y="16247"/>
                </a:lnTo>
                <a:lnTo>
                  <a:pt x="1936750" y="0"/>
                </a:lnTo>
                <a:lnTo>
                  <a:pt x="0" y="0"/>
                </a:lnTo>
                <a:lnTo>
                  <a:pt x="0" y="355854"/>
                </a:lnTo>
                <a:lnTo>
                  <a:pt x="0" y="2132838"/>
                </a:lnTo>
              </a:path>
            </a:pathLst>
          </a:custGeom>
          <a:ln w="12700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 userDrawn="1"/>
        </p:nvSpPr>
        <p:spPr>
          <a:xfrm>
            <a:off x="4705351" y="4267961"/>
            <a:ext cx="3977640" cy="2132965"/>
          </a:xfrm>
          <a:custGeom>
            <a:avLst/>
            <a:gdLst/>
            <a:ahLst/>
            <a:cxnLst/>
            <a:rect l="l" t="t" r="r" b="b"/>
            <a:pathLst>
              <a:path w="3977640" h="2132965">
                <a:moveTo>
                  <a:pt x="1936750" y="0"/>
                </a:moveTo>
                <a:lnTo>
                  <a:pt x="0" y="0"/>
                </a:lnTo>
                <a:lnTo>
                  <a:pt x="0" y="2132838"/>
                </a:lnTo>
                <a:lnTo>
                  <a:pt x="3977640" y="2132838"/>
                </a:lnTo>
                <a:lnTo>
                  <a:pt x="3977640" y="476757"/>
                </a:lnTo>
                <a:lnTo>
                  <a:pt x="3963589" y="421130"/>
                </a:lnTo>
                <a:lnTo>
                  <a:pt x="3931475" y="385055"/>
                </a:lnTo>
                <a:lnTo>
                  <a:pt x="3869690" y="368807"/>
                </a:lnTo>
                <a:lnTo>
                  <a:pt x="2044064" y="368554"/>
                </a:lnTo>
                <a:lnTo>
                  <a:pt x="2044700" y="107937"/>
                </a:lnTo>
                <a:lnTo>
                  <a:pt x="2042800" y="89218"/>
                </a:lnTo>
                <a:lnTo>
                  <a:pt x="2030649" y="52320"/>
                </a:lnTo>
                <a:lnTo>
                  <a:pt x="1998535" y="16247"/>
                </a:lnTo>
                <a:lnTo>
                  <a:pt x="1936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4705351" y="4267961"/>
            <a:ext cx="3977640" cy="2132965"/>
          </a:xfrm>
          <a:custGeom>
            <a:avLst/>
            <a:gdLst/>
            <a:ahLst/>
            <a:cxnLst/>
            <a:rect l="l" t="t" r="r" b="b"/>
            <a:pathLst>
              <a:path w="3977640" h="2132965">
                <a:moveTo>
                  <a:pt x="3977640" y="2132838"/>
                </a:moveTo>
                <a:lnTo>
                  <a:pt x="3977640" y="476757"/>
                </a:lnTo>
                <a:lnTo>
                  <a:pt x="3975740" y="458031"/>
                </a:lnTo>
                <a:lnTo>
                  <a:pt x="3963589" y="421130"/>
                </a:lnTo>
                <a:lnTo>
                  <a:pt x="3931475" y="385055"/>
                </a:lnTo>
                <a:lnTo>
                  <a:pt x="3869690" y="368807"/>
                </a:lnTo>
                <a:lnTo>
                  <a:pt x="2050427" y="368554"/>
                </a:lnTo>
                <a:lnTo>
                  <a:pt x="2044064" y="368554"/>
                </a:lnTo>
                <a:lnTo>
                  <a:pt x="2044077" y="362191"/>
                </a:lnTo>
                <a:lnTo>
                  <a:pt x="2044700" y="107937"/>
                </a:lnTo>
                <a:lnTo>
                  <a:pt x="2030649" y="52320"/>
                </a:lnTo>
                <a:lnTo>
                  <a:pt x="1998535" y="16247"/>
                </a:lnTo>
                <a:lnTo>
                  <a:pt x="1936750" y="0"/>
                </a:lnTo>
                <a:lnTo>
                  <a:pt x="0" y="0"/>
                </a:lnTo>
                <a:lnTo>
                  <a:pt x="0" y="355854"/>
                </a:lnTo>
                <a:lnTo>
                  <a:pt x="0" y="2132838"/>
                </a:lnTo>
              </a:path>
            </a:pathLst>
          </a:custGeom>
          <a:ln w="12700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483060"/>
            <a:ext cx="8153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39624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3" name="object 2"/>
          <p:cNvSpPr txBox="1"/>
          <p:nvPr userDrawn="1"/>
        </p:nvSpPr>
        <p:spPr>
          <a:xfrm>
            <a:off x="520700" y="3258723"/>
            <a:ext cx="9842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Synonyms: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4"/>
          <p:cNvSpPr/>
          <p:nvPr userDrawn="1"/>
        </p:nvSpPr>
        <p:spPr>
          <a:xfrm>
            <a:off x="520700" y="4646030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10">
                <a:moveTo>
                  <a:pt x="0" y="0"/>
                </a:moveTo>
                <a:lnTo>
                  <a:pt x="1934210" y="0"/>
                </a:lnTo>
              </a:path>
            </a:pathLst>
          </a:custGeom>
          <a:ln w="4241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5"/>
          <p:cNvSpPr txBox="1"/>
          <p:nvPr userDrawn="1"/>
        </p:nvSpPr>
        <p:spPr>
          <a:xfrm>
            <a:off x="546100" y="4368751"/>
            <a:ext cx="1683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Example</a:t>
            </a:r>
            <a:r>
              <a:rPr sz="1400" b="1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231F20"/>
                </a:solidFill>
                <a:latin typeface="Arial"/>
                <a:cs typeface="Arial"/>
              </a:rPr>
              <a:t>Sentences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6"/>
          <p:cNvSpPr/>
          <p:nvPr userDrawn="1"/>
        </p:nvSpPr>
        <p:spPr>
          <a:xfrm>
            <a:off x="4762501" y="4629101"/>
            <a:ext cx="1934210" cy="0"/>
          </a:xfrm>
          <a:custGeom>
            <a:avLst/>
            <a:gdLst/>
            <a:ahLst/>
            <a:cxnLst/>
            <a:rect l="l" t="t" r="r" b="b"/>
            <a:pathLst>
              <a:path w="1934209">
                <a:moveTo>
                  <a:pt x="0" y="0"/>
                </a:moveTo>
                <a:lnTo>
                  <a:pt x="1934210" y="0"/>
                </a:lnTo>
              </a:path>
            </a:pathLst>
          </a:custGeom>
          <a:ln w="12700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8"/>
          <p:cNvSpPr txBox="1"/>
          <p:nvPr userDrawn="1"/>
        </p:nvSpPr>
        <p:spPr>
          <a:xfrm>
            <a:off x="4787901" y="4368751"/>
            <a:ext cx="115252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spc="-30" dirty="0">
                <a:solidFill>
                  <a:srgbClr val="231F20"/>
                </a:solidFill>
                <a:latin typeface="Arial"/>
                <a:cs typeface="Arial"/>
              </a:rPr>
              <a:t>Turn </a:t>
            </a: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400" b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231F20"/>
                </a:solidFill>
                <a:latin typeface="Arial"/>
                <a:cs typeface="Arial"/>
              </a:rPr>
              <a:t>Talk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4" name="object 12"/>
          <p:cNvSpPr/>
          <p:nvPr userDrawn="1"/>
        </p:nvSpPr>
        <p:spPr>
          <a:xfrm>
            <a:off x="4568825" y="905763"/>
            <a:ext cx="0" cy="3200400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400"/>
                </a:lnTo>
              </a:path>
            </a:pathLst>
          </a:custGeom>
          <a:ln w="6350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16"/>
          <p:cNvSpPr/>
          <p:nvPr userDrawn="1"/>
        </p:nvSpPr>
        <p:spPr>
          <a:xfrm>
            <a:off x="468839" y="901700"/>
            <a:ext cx="8206740" cy="3206115"/>
          </a:xfrm>
          <a:custGeom>
            <a:avLst/>
            <a:gdLst/>
            <a:ahLst/>
            <a:cxnLst/>
            <a:rect l="l" t="t" r="r" b="b"/>
            <a:pathLst>
              <a:path w="8206740" h="3206115">
                <a:moveTo>
                  <a:pt x="8206320" y="0"/>
                </a:moveTo>
                <a:lnTo>
                  <a:pt x="8206320" y="3204464"/>
                </a:lnTo>
                <a:lnTo>
                  <a:pt x="8206320" y="3205530"/>
                </a:lnTo>
                <a:lnTo>
                  <a:pt x="8205266" y="3205530"/>
                </a:lnTo>
                <a:lnTo>
                  <a:pt x="1066" y="3205530"/>
                </a:lnTo>
                <a:lnTo>
                  <a:pt x="0" y="3205530"/>
                </a:lnTo>
                <a:lnTo>
                  <a:pt x="0" y="3204464"/>
                </a:lnTo>
                <a:lnTo>
                  <a:pt x="0" y="0"/>
                </a:lnTo>
              </a:path>
            </a:pathLst>
          </a:custGeom>
          <a:ln w="3175">
            <a:solidFill>
              <a:srgbClr val="233D7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5"/>
          <p:cNvSpPr txBox="1"/>
          <p:nvPr userDrawn="1"/>
        </p:nvSpPr>
        <p:spPr>
          <a:xfrm>
            <a:off x="2748650" y="6429759"/>
            <a:ext cx="36455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https://greatmiddleschools.org/</a:t>
            </a:r>
            <a:r>
              <a:rPr lang="en-US" sz="1000" spc="-5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endParaRPr sz="1000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 b="0" i="0">
          <a:latin typeface="+mj-lt"/>
          <a:ea typeface="+mj-ea"/>
          <a:cs typeface="+mj-cs"/>
        </a:defRPr>
      </a:lvl1pPr>
    </p:titleStyle>
    <p:bodyStyle>
      <a:lvl1pPr marL="0">
        <a:defRPr sz="14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008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5188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687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0368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15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368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06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534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316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78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89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2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8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69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630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149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77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183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22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bject 11"/>
          <p:cNvSpPr txBox="1"/>
          <p:nvPr/>
        </p:nvSpPr>
        <p:spPr>
          <a:xfrm>
            <a:off x="701040" y="4759150"/>
            <a:ext cx="3646804" cy="10297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Simple sentence containing the targeted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/>
              <a:buAutoNum type="arabicPeriod"/>
            </a:pPr>
            <a:endParaRPr lang="en-US" sz="1050" dirty="0">
              <a:latin typeface="Times New Roman"/>
              <a:cs typeface="Times New Roman"/>
            </a:endParaRPr>
          </a:p>
          <a:p>
            <a:pPr marL="152400" marR="5080" indent="-152400">
              <a:lnSpc>
                <a:spcPct val="100000"/>
              </a:lnSpc>
              <a:buAutoNum type="arabicPeriod"/>
              <a:tabLst>
                <a:tab pos="152400" algn="l"/>
              </a:tabLst>
            </a:pPr>
            <a:r>
              <a:rPr lang="en-US" sz="1400" dirty="0">
                <a:solidFill>
                  <a:srgbClr val="231F2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excerpt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from the text you’re reading that</a:t>
            </a:r>
            <a:r>
              <a:rPr lang="en-US" sz="1400" spc="-12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contains  the</a:t>
            </a:r>
            <a:r>
              <a:rPr lang="en-US" sz="1400" spc="-9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u="sng" spc="-5" dirty="0">
                <a:solidFill>
                  <a:srgbClr val="231F20"/>
                </a:solidFill>
                <a:cs typeface="Arial"/>
              </a:rPr>
              <a:t>word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.</a:t>
            </a:r>
            <a:endParaRPr lang="en-US" sz="1400" dirty="0">
              <a:cs typeface="Arial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533400" y="3505200"/>
            <a:ext cx="39624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101600" algn="l"/>
              </a:tabLst>
            </a:pPr>
            <a:r>
              <a:rPr lang="en-US" sz="1400" dirty="0">
                <a:latin typeface="Arial"/>
                <a:cs typeface="Arial"/>
              </a:rPr>
              <a:t>Click to add text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4889500" y="4759150"/>
            <a:ext cx="331089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5080" indent="-152400"/>
            <a:r>
              <a:rPr lang="en-US" sz="1400" spc="-5" dirty="0">
                <a:solidFill>
                  <a:srgbClr val="231F20"/>
                </a:solidFill>
                <a:cs typeface="Arial"/>
              </a:rPr>
              <a:t>1.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spark students’</a:t>
            </a:r>
            <a:r>
              <a:rPr lang="en-US" sz="1400" spc="-23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is something relatable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their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prior knowledge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or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experience</a:t>
            </a:r>
            <a:endParaRPr lang="en-US" sz="1400" dirty="0">
              <a:cs typeface="Arial"/>
            </a:endParaRPr>
          </a:p>
          <a:p>
            <a:pPr marL="152400" marR="5080" indent="-152400" algn="just">
              <a:lnSpc>
                <a:spcPct val="100000"/>
              </a:lnSpc>
            </a:pPr>
            <a:endParaRPr lang="en-US" sz="1400" spc="-5" dirty="0">
              <a:solidFill>
                <a:srgbClr val="231F20"/>
              </a:solidFill>
              <a:cs typeface="Arial"/>
            </a:endParaRPr>
          </a:p>
          <a:p>
            <a:pPr marL="152400" marR="5080" indent="-152400">
              <a:lnSpc>
                <a:spcPct val="100000"/>
              </a:lnSpc>
            </a:pPr>
            <a:r>
              <a:rPr lang="en-US" sz="1400" spc="-5" dirty="0">
                <a:solidFill>
                  <a:srgbClr val="231F20"/>
                </a:solidFill>
                <a:cs typeface="Arial"/>
              </a:rPr>
              <a:t>2.</a:t>
            </a:r>
            <a:r>
              <a:rPr lang="en-US" sz="1400" spc="-14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A</a:t>
            </a:r>
            <a:r>
              <a:rPr lang="en-US" sz="1400" spc="-8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question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spark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discussion</a:t>
            </a:r>
            <a:r>
              <a:rPr lang="en-US" sz="1400" spc="-10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that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relates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the</a:t>
            </a:r>
            <a:r>
              <a:rPr lang="en-US" sz="1400" spc="-15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spc="-5" dirty="0">
                <a:solidFill>
                  <a:srgbClr val="231F20"/>
                </a:solidFill>
                <a:cs typeface="Arial"/>
              </a:rPr>
              <a:t>word 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to your course</a:t>
            </a:r>
            <a:r>
              <a:rPr lang="en-US" sz="1400" spc="-114" dirty="0">
                <a:solidFill>
                  <a:srgbClr val="231F20"/>
                </a:solidFill>
                <a:cs typeface="Arial"/>
              </a:rPr>
              <a:t> </a:t>
            </a:r>
            <a:r>
              <a:rPr lang="en-US" sz="1400" dirty="0">
                <a:solidFill>
                  <a:srgbClr val="231F20"/>
                </a:solidFill>
                <a:cs typeface="Arial"/>
              </a:rPr>
              <a:t>content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958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1140</Words>
  <Application>Microsoft Macintosh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(cognate) student-friendly definition</dc:title>
  <cp:lastModifiedBy>Slater, Matthew</cp:lastModifiedBy>
  <cp:revision>7</cp:revision>
  <dcterms:created xsi:type="dcterms:W3CDTF">2016-11-17T16:40:50Z</dcterms:created>
  <dcterms:modified xsi:type="dcterms:W3CDTF">2021-09-23T18:05:59Z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2016-11-17T00:00:00Z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2016-11-17T00:00:00Z</vt:filetime>
  </property>
</Properties>
</file>