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309" r:id="rId2"/>
    <p:sldId id="256" r:id="rId3"/>
    <p:sldId id="258" r:id="rId4"/>
    <p:sldId id="259" r:id="rId5"/>
    <p:sldId id="306" r:id="rId6"/>
    <p:sldId id="307" r:id="rId7"/>
    <p:sldId id="260" r:id="rId8"/>
    <p:sldId id="304" r:id="rId9"/>
    <p:sldId id="302" r:id="rId10"/>
    <p:sldId id="300" r:id="rId11"/>
    <p:sldId id="308" r:id="rId12"/>
    <p:sldId id="310" r:id="rId13"/>
    <p:sldId id="311" r:id="rId14"/>
    <p:sldId id="312" r:id="rId15"/>
    <p:sldId id="303" r:id="rId16"/>
    <p:sldId id="313" r:id="rId17"/>
    <p:sldId id="3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940"/>
    <a:srgbClr val="DDC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9"/>
    <p:restoredTop sz="78951"/>
  </p:normalViewPr>
  <p:slideViewPr>
    <p:cSldViewPr snapToGrid="0" snapToObjects="1">
      <p:cViewPr varScale="1">
        <p:scale>
          <a:sx n="84" d="100"/>
          <a:sy n="84" d="100"/>
        </p:scale>
        <p:origin x="1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71150-5B24-2E40-908D-022BE7662433}" type="datetimeFigureOut">
              <a:rPr lang="en-US" smtClean="0"/>
              <a:t>7/30/19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53C8C-CBA7-1142-BA6D-5CB7721A3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1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50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64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73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students need more help combining their gist statements into a summary, consider using these Six Steps to Summarization.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38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25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7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SET A PURPOSE FOR LEARNING: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Writing gist (or main idea) statements helps you think about what you’re reading.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Gist statements help you focus on important information rather than minor details.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Get the Gist helps you remember what you read.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05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1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You’ll record your </a:t>
            </a:r>
            <a:r>
              <a:rPr lang="en-US" dirty="0" err="1"/>
              <a:t>gists</a:t>
            </a:r>
            <a:r>
              <a:rPr lang="en-US" dirty="0"/>
              <a:t> on a Get the Gist log.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7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29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53C8C-CBA7-1142-BA6D-5CB7721A33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8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BDE1EB14-DEB3-1045-9A81-472951A6DA68}"/>
              </a:ext>
            </a:extLst>
          </p:cNvPr>
          <p:cNvSpPr/>
          <p:nvPr userDrawn="1"/>
        </p:nvSpPr>
        <p:spPr bwMode="auto">
          <a:xfrm>
            <a:off x="1" y="92012"/>
            <a:ext cx="1217951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/>
          </a:solidFill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 b="1" i="0">
                <a:latin typeface="Futura Std Book" panose="020B0402020204020303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 b="1" i="0">
                <a:solidFill>
                  <a:schemeClr val="bg1"/>
                </a:solidFill>
                <a:latin typeface="Futura Std Heavy" panose="020B0402020204020303" pitchFamily="34" charset="7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94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47B40371-65EE-6043-852D-C1E4265DB71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625832" y="1161108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  <a:solidFill>
            <a:schemeClr val="tx1"/>
          </a:solidFill>
        </p:spPr>
        <p:txBody>
          <a:bodyPr anchor="t">
            <a:no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94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C1BA4107-3731-C24E-8E0F-77A29362C4C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40342" y="2335749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A48E0E92-7C14-754B-80D7-91DA0361465E}"/>
              </a:ext>
            </a:extLst>
          </p:cNvPr>
          <p:cNvSpPr/>
          <p:nvPr userDrawn="1"/>
        </p:nvSpPr>
        <p:spPr bwMode="auto">
          <a:xfrm>
            <a:off x="0" y="29980"/>
            <a:ext cx="12208124" cy="2270250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78190A41-B4E0-5248-BA46-879A9E27C0FC}"/>
              </a:ext>
            </a:extLst>
          </p:cNvPr>
          <p:cNvSpPr/>
          <p:nvPr userDrawn="1"/>
        </p:nvSpPr>
        <p:spPr bwMode="auto">
          <a:xfrm>
            <a:off x="2502" y="107356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594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94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9996B6E-F9E4-9248-8044-342428CCD101}"/>
              </a:ext>
            </a:extLst>
          </p:cNvPr>
          <p:cNvSpPr/>
          <p:nvPr userDrawn="1"/>
        </p:nvSpPr>
        <p:spPr bwMode="auto">
          <a:xfrm>
            <a:off x="0" y="29980"/>
            <a:ext cx="12208124" cy="2270250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302355-E14B-8545-A8F8-0FE83CC9D524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60D171C2-36A5-6341-929F-AECCA6F90918}"/>
              </a:ext>
            </a:extLst>
          </p:cNvPr>
          <p:cNvSpPr/>
          <p:nvPr userDrawn="1"/>
        </p:nvSpPr>
        <p:spPr bwMode="auto">
          <a:xfrm>
            <a:off x="0" y="29980"/>
            <a:ext cx="12208124" cy="2270250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03C85EB-E11A-6A41-9BE4-BC1FE6A8D4B4}"/>
              </a:ext>
            </a:extLst>
          </p:cNvPr>
          <p:cNvSpPr/>
          <p:nvPr userDrawn="1"/>
        </p:nvSpPr>
        <p:spPr bwMode="auto">
          <a:xfrm>
            <a:off x="0" y="29980"/>
            <a:ext cx="12208124" cy="2270250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5940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3A34C8-038E-2045-AF43-DF7DBB8E0E9E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940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7D9A726F-1D4E-7045-BF84-3F45677B5C6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076787" y="493048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rgbClr val="005940"/>
          </a:solidFill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7490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bg1"/>
                </a:solidFill>
                <a:latin typeface="Futura Std Light" panose="020B04020202040203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bg1"/>
                </a:solidFill>
                <a:latin typeface="Futura Std Light" panose="020B0402020204020303" pitchFamily="34" charset="77"/>
              </a:defRPr>
            </a:lvl1pPr>
          </a:lstStyle>
          <a:p>
            <a:fld id="{09B482E8-6E0E-1B4F-B1FD-C69DB9E858D9}" type="datetimeFigureOut">
              <a:rPr lang="en-US" smtClean="0"/>
              <a:pPr/>
              <a:t>7/30/19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 b="1" i="0">
                <a:solidFill>
                  <a:srgbClr val="005940"/>
                </a:solidFill>
                <a:latin typeface="Futura Std Heavy" panose="020B0402020204020303" pitchFamily="34" charset="77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rgbClr val="FEFEFE"/>
          </a:solidFill>
          <a:latin typeface="Futura Std Heavy" panose="020B0402020204020303" pitchFamily="34" charset="77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 baseline="0">
          <a:solidFill>
            <a:schemeClr val="bg1"/>
          </a:solidFill>
          <a:latin typeface="Futura Std Light" panose="020B0402020204020303" pitchFamily="34" charset="77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 baseline="0">
          <a:solidFill>
            <a:schemeClr val="bg1"/>
          </a:solidFill>
          <a:latin typeface="Futura Std Light" panose="020B0402020204020303" pitchFamily="34" charset="77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 baseline="0">
          <a:solidFill>
            <a:schemeClr val="bg1"/>
          </a:solidFill>
          <a:latin typeface="Futura Std Light" panose="020B0402020204020303" pitchFamily="34" charset="77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bg1"/>
          </a:solidFill>
          <a:latin typeface="Futura Std Light" panose="020B0402020204020303" pitchFamily="34" charset="77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 baseline="0">
          <a:solidFill>
            <a:schemeClr val="bg1"/>
          </a:solidFill>
          <a:latin typeface="Futura Std Light" panose="020B0402020204020303" pitchFamily="34" charset="77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E3CFA-01F7-F24E-8800-659428E3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These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6617C-0A9B-D742-A842-498112EA4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slides are offered to teachers as a way to introduce students to the strategies: </a:t>
            </a:r>
          </a:p>
          <a:p>
            <a:pPr lvl="1"/>
            <a:r>
              <a:rPr lang="en-US" b="1" dirty="0"/>
              <a:t>Get the Gist strategy (slides 2 – 11)</a:t>
            </a:r>
          </a:p>
          <a:p>
            <a:pPr lvl="1"/>
            <a:r>
              <a:rPr lang="en-US" b="1" dirty="0"/>
              <a:t>Gist to Summary (slides 12 – 17</a:t>
            </a:r>
            <a:r>
              <a:rPr lang="en-US" b="1"/>
              <a:t>) </a:t>
            </a:r>
          </a:p>
          <a:p>
            <a:r>
              <a:rPr lang="en-US"/>
              <a:t>Teachers</a:t>
            </a:r>
            <a:r>
              <a:rPr lang="en-US" dirty="0"/>
              <a:t>:  Feel free to add, edit, or rearrange these slides!  They are offered as a ”starting point” for your instruction.</a:t>
            </a:r>
          </a:p>
          <a:p>
            <a:r>
              <a:rPr lang="en-US" dirty="0"/>
              <a:t>We will be asking your feedback on the use of these slides at the end of the fall semester so we can improve them for other teachers.</a:t>
            </a:r>
          </a:p>
        </p:txBody>
      </p:sp>
    </p:spTree>
    <p:extLst>
      <p:ext uri="{BB962C8B-B14F-4D97-AF65-F5344CB8AC3E}">
        <p14:creationId xmlns:p14="http://schemas.microsoft.com/office/powerpoint/2010/main" val="3163214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BDA07-5E6E-9141-BA2C-818360A1E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923" y="0"/>
            <a:ext cx="89681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95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432F-FBA6-E940-9775-D4076FB3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Modeling:  Notes for 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2106-ACDC-9A47-93FE-78CDDFB5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where you will start modeling how to use the strategy with either the passage and prepared gist statements in your strategy guide OR another text of your choice.</a:t>
            </a:r>
          </a:p>
          <a:p>
            <a:r>
              <a:rPr lang="en-US" dirty="0"/>
              <a:t>Say to students: : 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“Now that I’ve described the Get the Gist strategy to you, I will show you how to use it.  Look at your passage, called xxx.  I will read the text aloud and stop at the places where it says I should write a gist statement, which is the main idea.  I’ll use the three steps in the Get the Gist strategy to help me.  Follow along and watch how I do this.”</a:t>
            </a:r>
          </a:p>
        </p:txBody>
      </p:sp>
    </p:spTree>
    <p:extLst>
      <p:ext uri="{BB962C8B-B14F-4D97-AF65-F5344CB8AC3E}">
        <p14:creationId xmlns:p14="http://schemas.microsoft.com/office/powerpoint/2010/main" val="1063045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FC5EF6C-9B52-0143-80EB-A5607AF89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85214" y="-93561"/>
            <a:ext cx="4196787" cy="4196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81" y="809067"/>
            <a:ext cx="10572000" cy="2971051"/>
          </a:xfrm>
        </p:spPr>
        <p:txBody>
          <a:bodyPr/>
          <a:lstStyle/>
          <a:p>
            <a:r>
              <a:rPr lang="en-US" dirty="0"/>
              <a:t>From Gist to Summary</a:t>
            </a:r>
            <a:br>
              <a:rPr lang="en-US" dirty="0"/>
            </a:br>
            <a:r>
              <a:rPr lang="en-US" dirty="0"/>
              <a:t>in English/Language Arts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654093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43B4B14-ADAB-7844-A406-4AD8C0089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6778" y="91633"/>
            <a:ext cx="3942144" cy="39421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601" y="577180"/>
            <a:ext cx="10572000" cy="2971051"/>
          </a:xfrm>
        </p:spPr>
        <p:txBody>
          <a:bodyPr/>
          <a:lstStyle/>
          <a:p>
            <a:r>
              <a:rPr lang="en-US" dirty="0"/>
              <a:t>From Gist to Summary</a:t>
            </a:r>
            <a:br>
              <a:rPr lang="en-US" dirty="0"/>
            </a:br>
            <a:r>
              <a:rPr lang="en-US" dirty="0"/>
              <a:t>in Social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382575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24D7DCB3-7B5B-F549-BBF0-DC413A36D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46317" y="0"/>
            <a:ext cx="4335684" cy="43356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721" y="682316"/>
            <a:ext cx="10572000" cy="2971051"/>
          </a:xfrm>
        </p:spPr>
        <p:txBody>
          <a:bodyPr/>
          <a:lstStyle/>
          <a:p>
            <a:r>
              <a:rPr lang="en-US" dirty="0"/>
              <a:t>From Gist to Summary</a:t>
            </a:r>
            <a:br>
              <a:rPr lang="en-US" dirty="0"/>
            </a:br>
            <a:r>
              <a:rPr lang="en-US" dirty="0"/>
              <a:t>in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2641671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A837EF-3052-314C-8930-BC89D8C4A16A}"/>
              </a:ext>
            </a:extLst>
          </p:cNvPr>
          <p:cNvSpPr txBox="1"/>
          <p:nvPr/>
        </p:nvSpPr>
        <p:spPr>
          <a:xfrm>
            <a:off x="762000" y="292715"/>
            <a:ext cx="1053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We can combine our </a:t>
            </a:r>
            <a:r>
              <a:rPr lang="en-US" sz="2400" b="1" dirty="0" err="1">
                <a:solidFill>
                  <a:schemeClr val="tx2">
                    <a:lumMod val="10000"/>
                  </a:schemeClr>
                </a:solidFill>
              </a:rPr>
              <a:t>gists</a:t>
            </a:r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 to write </a:t>
            </a:r>
          </a:p>
          <a:p>
            <a:pPr algn="ctr"/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a brief summary of the ENTIRE text.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203181-CFE5-1D46-B53F-2735901F3862}"/>
              </a:ext>
            </a:extLst>
          </p:cNvPr>
          <p:cNvGrpSpPr/>
          <p:nvPr/>
        </p:nvGrpSpPr>
        <p:grpSpPr>
          <a:xfrm>
            <a:off x="1295400" y="1266706"/>
            <a:ext cx="4206240" cy="4815840"/>
            <a:chOff x="6477000" y="1525786"/>
            <a:chExt cx="4206240" cy="48158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4CF690D-DD96-6D41-B1E8-5291D52ACAF1}"/>
                </a:ext>
              </a:extLst>
            </p:cNvPr>
            <p:cNvSpPr/>
            <p:nvPr/>
          </p:nvSpPr>
          <p:spPr>
            <a:xfrm>
              <a:off x="6477000" y="1525786"/>
              <a:ext cx="4206240" cy="4815840"/>
            </a:xfrm>
            <a:prstGeom prst="rect">
              <a:avLst/>
            </a:prstGeom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4E3D2AD-F3D2-BF4F-8E30-9B8A7CFBD268}"/>
                </a:ext>
              </a:extLst>
            </p:cNvPr>
            <p:cNvSpPr txBox="1"/>
            <p:nvPr/>
          </p:nvSpPr>
          <p:spPr>
            <a:xfrm>
              <a:off x="6697980" y="1706880"/>
              <a:ext cx="3764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Get the Gist Log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31EBA4E-82A7-3248-91E2-1839F099CBCD}"/>
                </a:ext>
              </a:extLst>
            </p:cNvPr>
            <p:cNvSpPr txBox="1"/>
            <p:nvPr/>
          </p:nvSpPr>
          <p:spPr>
            <a:xfrm>
              <a:off x="6697980" y="2575560"/>
              <a:ext cx="37642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Gist (main idea) of Section 1</a:t>
              </a:r>
            </a:p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07E5E87-75DB-044C-B1F2-93851031BFB5}"/>
                </a:ext>
              </a:extLst>
            </p:cNvPr>
            <p:cNvSpPr txBox="1"/>
            <p:nvPr/>
          </p:nvSpPr>
          <p:spPr>
            <a:xfrm>
              <a:off x="6697980" y="5015746"/>
              <a:ext cx="37642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Gist (main idea) of Section 3</a:t>
              </a:r>
            </a:p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76793F8-424F-8C44-80F6-2A13E610A462}"/>
                </a:ext>
              </a:extLst>
            </p:cNvPr>
            <p:cNvSpPr txBox="1"/>
            <p:nvPr/>
          </p:nvSpPr>
          <p:spPr>
            <a:xfrm>
              <a:off x="6705600" y="3749040"/>
              <a:ext cx="376428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Gist (main idea) of Section 2</a:t>
              </a:r>
            </a:p>
            <a:p>
              <a:endParaRPr lang="en-US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0C1F58A0-700E-CE44-BFF4-75D47D50C24B}"/>
              </a:ext>
            </a:extLst>
          </p:cNvPr>
          <p:cNvSpPr/>
          <p:nvPr/>
        </p:nvSpPr>
        <p:spPr>
          <a:xfrm>
            <a:off x="6720840" y="1266706"/>
            <a:ext cx="4206240" cy="4815840"/>
          </a:xfrm>
          <a:prstGeom prst="rect">
            <a:avLst/>
          </a:prstGeom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97C0E2-4386-3E46-9422-42310ED24910}"/>
              </a:ext>
            </a:extLst>
          </p:cNvPr>
          <p:cNvSpPr txBox="1"/>
          <p:nvPr/>
        </p:nvSpPr>
        <p:spPr>
          <a:xfrm>
            <a:off x="6941820" y="1447800"/>
            <a:ext cx="376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Giant Gist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876746-295A-1143-90EC-9AB7553FC654}"/>
              </a:ext>
            </a:extLst>
          </p:cNvPr>
          <p:cNvSpPr txBox="1"/>
          <p:nvPr/>
        </p:nvSpPr>
        <p:spPr>
          <a:xfrm>
            <a:off x="6941820" y="2316480"/>
            <a:ext cx="376428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Brief summary of the entire text that uses the gist statements we’ve already written!</a:t>
            </a:r>
          </a:p>
          <a:p>
            <a:endParaRPr lang="en-US" dirty="0"/>
          </a:p>
          <a:p>
            <a:r>
              <a:rPr lang="en-US" dirty="0"/>
              <a:t>(One paragraph, 3-4 sentences)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9D73D8C-F0E7-6C48-9DFD-60766F4098EA}"/>
              </a:ext>
            </a:extLst>
          </p:cNvPr>
          <p:cNvCxnSpPr>
            <a:cxnSpLocks/>
          </p:cNvCxnSpPr>
          <p:nvPr/>
        </p:nvCxnSpPr>
        <p:spPr>
          <a:xfrm>
            <a:off x="5383530" y="2639645"/>
            <a:ext cx="1558290" cy="1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763F634-D26E-4C4C-A5E8-BD7B73E5E2A6}"/>
              </a:ext>
            </a:extLst>
          </p:cNvPr>
          <p:cNvCxnSpPr>
            <a:cxnSpLocks/>
          </p:cNvCxnSpPr>
          <p:nvPr/>
        </p:nvCxnSpPr>
        <p:spPr>
          <a:xfrm flipV="1">
            <a:off x="5383530" y="2869586"/>
            <a:ext cx="1558290" cy="96907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4BBE4F-9B08-6F42-9E8B-0C6D1074D074}"/>
              </a:ext>
            </a:extLst>
          </p:cNvPr>
          <p:cNvCxnSpPr>
            <a:cxnSpLocks/>
          </p:cNvCxnSpPr>
          <p:nvPr/>
        </p:nvCxnSpPr>
        <p:spPr>
          <a:xfrm flipV="1">
            <a:off x="5383530" y="3238499"/>
            <a:ext cx="1558290" cy="188657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58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C2FB5-D051-0D4D-8DCD-53890964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Steps to Summarization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6E5E34-5B06-C742-859F-8E63F8F05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67092"/>
              </p:ext>
            </p:extLst>
          </p:nvPr>
        </p:nvGraphicFramePr>
        <p:xfrm>
          <a:off x="810000" y="2664460"/>
          <a:ext cx="974217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924">
                  <a:extLst>
                    <a:ext uri="{9D8B030D-6E8A-4147-A177-3AD203B41FA5}">
                      <a16:colId xmlns:a16="http://schemas.microsoft.com/office/drawing/2014/main" val="3965237524"/>
                    </a:ext>
                  </a:extLst>
                </a:gridCol>
                <a:gridCol w="7746246">
                  <a:extLst>
                    <a:ext uri="{9D8B030D-6E8A-4147-A177-3AD203B41FA5}">
                      <a16:colId xmlns:a16="http://schemas.microsoft.com/office/drawing/2014/main" val="4280380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6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REREAD</a:t>
                      </a:r>
                      <a:r>
                        <a:rPr lang="en-US" dirty="0"/>
                        <a:t> the main ideas for each paragraph in the passage.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385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UNDERLINE</a:t>
                      </a:r>
                      <a:r>
                        <a:rPr lang="en-US" dirty="0"/>
                        <a:t> the most important main ideas.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22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COMBINE</a:t>
                      </a:r>
                      <a:r>
                        <a:rPr lang="en-US" dirty="0"/>
                        <a:t> main idea statements that could go together.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674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NUMBER</a:t>
                      </a:r>
                      <a:r>
                        <a:rPr lang="en-US" dirty="0"/>
                        <a:t> the ideas in a logical order.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890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WRITE</a:t>
                      </a:r>
                      <a:r>
                        <a:rPr lang="en-US" dirty="0"/>
                        <a:t> your brief summary in one paragraph (about 3– 4 sentences)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91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EDIT</a:t>
                      </a:r>
                      <a:r>
                        <a:rPr lang="en-US" dirty="0"/>
                        <a:t> your summary to correct punctuation and grammar.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380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71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432F-FBA6-E940-9775-D4076FB31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Modeling:  Notes for 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2106-ACDC-9A47-93FE-78CDDFB5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where you will start modeling how to write a summary with either the passage and prepared gist statements in your strategy guide OR another text of your choice.</a:t>
            </a:r>
          </a:p>
          <a:p>
            <a:r>
              <a:rPr lang="en-US" dirty="0"/>
              <a:t>Say to students: :  </a:t>
            </a:r>
            <a:r>
              <a:rPr lang="en-US" dirty="0">
                <a:solidFill>
                  <a:schemeClr val="tx2">
                    <a:lumMod val="10000"/>
                  </a:schemeClr>
                </a:solidFill>
              </a:rPr>
              <a:t>“Now that I’ve described the summarization strategy to you, I will show you how to use it.  Look at the gist statements from the passage “xxx.” I’ll use the six steps to help me.  Follow along and watch how I do this.”</a:t>
            </a:r>
          </a:p>
        </p:txBody>
      </p:sp>
    </p:spTree>
    <p:extLst>
      <p:ext uri="{BB962C8B-B14F-4D97-AF65-F5344CB8AC3E}">
        <p14:creationId xmlns:p14="http://schemas.microsoft.com/office/powerpoint/2010/main" val="277958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FC5EF6C-9B52-0143-80EB-A5607AF89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85214" y="-93561"/>
            <a:ext cx="4196787" cy="4196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881" y="809067"/>
            <a:ext cx="10572000" cy="2971051"/>
          </a:xfrm>
        </p:spPr>
        <p:txBody>
          <a:bodyPr/>
          <a:lstStyle/>
          <a:p>
            <a:r>
              <a:rPr lang="en-US" dirty="0"/>
              <a:t>How to Get the Gist </a:t>
            </a:r>
            <a:br>
              <a:rPr lang="en-US" dirty="0"/>
            </a:br>
            <a:r>
              <a:rPr lang="en-US" dirty="0"/>
              <a:t>in English/Language Arts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323332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43B4B14-ADAB-7844-A406-4AD8C0089E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6778" y="91633"/>
            <a:ext cx="3942144" cy="39421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601" y="577180"/>
            <a:ext cx="10572000" cy="2971051"/>
          </a:xfrm>
        </p:spPr>
        <p:txBody>
          <a:bodyPr/>
          <a:lstStyle/>
          <a:p>
            <a:r>
              <a:rPr lang="en-US" dirty="0"/>
              <a:t>How to Get the Gist </a:t>
            </a:r>
            <a:br>
              <a:rPr lang="en-US" dirty="0"/>
            </a:br>
            <a:r>
              <a:rPr lang="en-US" dirty="0"/>
              <a:t>in Social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86020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24D7DCB3-7B5B-F549-BBF0-DC413A36D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46317" y="0"/>
            <a:ext cx="4335684" cy="43356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11FF91-EEC2-7F48-A219-B28B237D3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721" y="682316"/>
            <a:ext cx="10572000" cy="2971051"/>
          </a:xfrm>
        </p:spPr>
        <p:txBody>
          <a:bodyPr/>
          <a:lstStyle/>
          <a:p>
            <a:r>
              <a:rPr lang="en-US" dirty="0"/>
              <a:t>How to Get the Gist </a:t>
            </a:r>
            <a:br>
              <a:rPr lang="en-US" dirty="0"/>
            </a:br>
            <a:r>
              <a:rPr lang="en-US" dirty="0"/>
              <a:t>in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214D6-FD12-A846-95B1-7E39857CC8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Teacher Name</a:t>
            </a:r>
          </a:p>
        </p:txBody>
      </p:sp>
    </p:spTree>
    <p:extLst>
      <p:ext uri="{BB962C8B-B14F-4D97-AF65-F5344CB8AC3E}">
        <p14:creationId xmlns:p14="http://schemas.microsoft.com/office/powerpoint/2010/main" val="29868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3DD8E-1D50-8241-8501-8A7D346AF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 when we read, we…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26E6D-D97D-F045-B80F-42C6813B0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Read too quickly</a:t>
            </a:r>
          </a:p>
          <a:p>
            <a:r>
              <a:rPr lang="en-US" sz="2400" dirty="0"/>
              <a:t>Don’t read carefully enough</a:t>
            </a:r>
          </a:p>
          <a:p>
            <a:r>
              <a:rPr lang="en-US" sz="2400" dirty="0"/>
              <a:t>Just try to make it to the end of the text!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b="1" dirty="0"/>
              <a:t>This causes us to </a:t>
            </a:r>
            <a:r>
              <a:rPr lang="en-US" sz="2800" b="1" u="sng" dirty="0"/>
              <a:t>not remember </a:t>
            </a:r>
            <a:r>
              <a:rPr lang="en-US" sz="2800" b="1" dirty="0"/>
              <a:t>what we read and </a:t>
            </a:r>
            <a:r>
              <a:rPr lang="en-US" sz="2800" b="1" u="sng" dirty="0"/>
              <a:t>not learn anything </a:t>
            </a:r>
            <a:r>
              <a:rPr lang="en-US" sz="2800" b="1" dirty="0"/>
              <a:t>while we are reading.</a:t>
            </a:r>
          </a:p>
        </p:txBody>
      </p:sp>
    </p:spTree>
    <p:extLst>
      <p:ext uri="{BB962C8B-B14F-4D97-AF65-F5344CB8AC3E}">
        <p14:creationId xmlns:p14="http://schemas.microsoft.com/office/powerpoint/2010/main" val="363939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FDB1-DC72-644D-876F-E3CE9D37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Reading Strategy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CA4DC95-C7A6-6747-BA7A-2BD372134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000" y="2194560"/>
            <a:ext cx="10391400" cy="440436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DC723B-26BD-E443-81A5-08180BEE0B67}"/>
              </a:ext>
            </a:extLst>
          </p:cNvPr>
          <p:cNvSpPr txBox="1"/>
          <p:nvPr/>
        </p:nvSpPr>
        <p:spPr>
          <a:xfrm>
            <a:off x="1441320" y="2688580"/>
            <a:ext cx="91287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Futura Medium" panose="020B0602020204020303" pitchFamily="34" charset="-79"/>
                <a:cs typeface="Futura Medium" panose="020B0602020204020303" pitchFamily="34" charset="-79"/>
              </a:rPr>
              <a:t>Get the Gist</a:t>
            </a:r>
          </a:p>
          <a:p>
            <a:endParaRPr lang="en-US" sz="2400" b="1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A “gist” is a main idea.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Futura Medium" panose="020B0602020204020303" pitchFamily="34" charset="-79"/>
                <a:cs typeface="Futura Medium" panose="020B0602020204020303" pitchFamily="34" charset="-79"/>
              </a:rPr>
              <a:t>Get the Gist will help us write a main idea statement of one section of text at a time.  </a:t>
            </a:r>
          </a:p>
        </p:txBody>
      </p:sp>
    </p:spTree>
    <p:extLst>
      <p:ext uri="{BB962C8B-B14F-4D97-AF65-F5344CB8AC3E}">
        <p14:creationId xmlns:p14="http://schemas.microsoft.com/office/powerpoint/2010/main" val="177925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FB4A-260E-7E4D-8C52-61C07B5A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Get the Gist Can Help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0EDEF-3B2E-134C-B15F-E1862972A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Get the Gist helps you:</a:t>
            </a:r>
          </a:p>
          <a:p>
            <a:endParaRPr lang="en-US" sz="2400" dirty="0"/>
          </a:p>
          <a:p>
            <a:pPr lvl="1"/>
            <a:r>
              <a:rPr lang="en-US" sz="2600" dirty="0"/>
              <a:t>Think about what you’re reading.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Focus on important information rather than minor details.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Remember what you read.</a:t>
            </a:r>
          </a:p>
        </p:txBody>
      </p:sp>
    </p:spTree>
    <p:extLst>
      <p:ext uri="{BB962C8B-B14F-4D97-AF65-F5344CB8AC3E}">
        <p14:creationId xmlns:p14="http://schemas.microsoft.com/office/powerpoint/2010/main" val="168882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8B35D-9AC5-CD46-801F-DFDEED32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EACH SECTION of text you read…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663474E-C789-DD44-A0BB-628D98F854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747691"/>
              </p:ext>
            </p:extLst>
          </p:nvPr>
        </p:nvGraphicFramePr>
        <p:xfrm>
          <a:off x="688080" y="2649220"/>
          <a:ext cx="1043712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8560">
                  <a:extLst>
                    <a:ext uri="{9D8B030D-6E8A-4147-A177-3AD203B41FA5}">
                      <a16:colId xmlns:a16="http://schemas.microsoft.com/office/drawing/2014/main" val="3504782997"/>
                    </a:ext>
                  </a:extLst>
                </a:gridCol>
                <a:gridCol w="5218560">
                  <a:extLst>
                    <a:ext uri="{9D8B030D-6E8A-4147-A177-3AD203B41FA5}">
                      <a16:colId xmlns:a16="http://schemas.microsoft.com/office/drawing/2014/main" val="22396009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60792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  <a:p>
                      <a:pPr algn="ctr"/>
                      <a:endParaRPr lang="en-US" sz="3000" b="1" dirty="0"/>
                    </a:p>
                    <a:p>
                      <a:pPr algn="ctr"/>
                      <a:r>
                        <a:rPr lang="en-US" sz="3000" b="1" dirty="0"/>
                        <a:t>GET THE GIST</a:t>
                      </a:r>
                      <a:br>
                        <a:rPr lang="en-US" sz="3000" b="1" dirty="0"/>
                      </a:br>
                      <a:r>
                        <a:rPr lang="en-US" sz="3000" b="1" dirty="0"/>
                        <a:t>(During Reading)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Step 1:  </a:t>
                      </a:r>
                      <a:r>
                        <a:rPr lang="en-US" sz="2000" dirty="0"/>
                        <a:t>Identify the most important “who” or “what.”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1327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Step 2:  </a:t>
                      </a:r>
                      <a:r>
                        <a:rPr lang="en-US" sz="2000" dirty="0"/>
                        <a:t>Identify the most important information about the “who” or “what.”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33422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Step 3:  </a:t>
                      </a:r>
                      <a:r>
                        <a:rPr lang="en-US" sz="2000" dirty="0"/>
                        <a:t>Write a gist statement that combines the information from steps 1 and 2.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03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17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A837EF-3052-314C-8930-BC89D8C4A16A}"/>
              </a:ext>
            </a:extLst>
          </p:cNvPr>
          <p:cNvSpPr txBox="1"/>
          <p:nvPr/>
        </p:nvSpPr>
        <p:spPr>
          <a:xfrm>
            <a:off x="762000" y="292715"/>
            <a:ext cx="1053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The Get the Gist strategy will help us write main idea statements </a:t>
            </a:r>
          </a:p>
          <a:p>
            <a:pPr algn="ctr"/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about what we read </a:t>
            </a:r>
          </a:p>
          <a:p>
            <a:pPr algn="ctr"/>
            <a:r>
              <a:rPr lang="en-US" sz="2400" b="1" dirty="0">
                <a:solidFill>
                  <a:schemeClr val="tx2">
                    <a:lumMod val="10000"/>
                  </a:schemeClr>
                </a:solidFill>
              </a:rPr>
              <a:t>so we understand and remember the important information!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5B6BFC7-E864-0D4C-88E3-C4B362541880}"/>
              </a:ext>
            </a:extLst>
          </p:cNvPr>
          <p:cNvGrpSpPr/>
          <p:nvPr/>
        </p:nvGrpSpPr>
        <p:grpSpPr>
          <a:xfrm>
            <a:off x="1493520" y="1525786"/>
            <a:ext cx="4251960" cy="4815840"/>
            <a:chOff x="807720" y="1525786"/>
            <a:chExt cx="4251960" cy="481584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8D977A5-A771-404C-89F4-667DBA3824BD}"/>
                </a:ext>
              </a:extLst>
            </p:cNvPr>
            <p:cNvSpPr/>
            <p:nvPr/>
          </p:nvSpPr>
          <p:spPr>
            <a:xfrm>
              <a:off x="807720" y="1525786"/>
              <a:ext cx="4251960" cy="4815840"/>
            </a:xfrm>
            <a:prstGeom prst="rect">
              <a:avLst/>
            </a:prstGeom>
            <a:ln w="31750" cmpd="thickThin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4B654B0-7F69-D848-8061-07322AC28FBF}"/>
                </a:ext>
              </a:extLst>
            </p:cNvPr>
            <p:cNvSpPr txBox="1"/>
            <p:nvPr/>
          </p:nvSpPr>
          <p:spPr>
            <a:xfrm>
              <a:off x="1051560" y="1725372"/>
              <a:ext cx="3764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Characteristics of Solar Systems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E157C65-85EF-B14B-9D46-AD093E550578}"/>
                </a:ext>
              </a:extLst>
            </p:cNvPr>
            <p:cNvSpPr txBox="1"/>
            <p:nvPr/>
          </p:nvSpPr>
          <p:spPr>
            <a:xfrm>
              <a:off x="1036320" y="2438400"/>
              <a:ext cx="376428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Section 1:  </a:t>
              </a:r>
              <a:r>
                <a:rPr lang="en-US" sz="1500" dirty="0"/>
                <a:t>sdoifjsdofsdfasdnfknsdlfknsdlknfdsfnsdfnsldkfnlaskdnflsakdnflksadnflk.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7D0D814-DC59-994E-84CC-B72B4946BA34}"/>
                </a:ext>
              </a:extLst>
            </p:cNvPr>
            <p:cNvSpPr txBox="1"/>
            <p:nvPr/>
          </p:nvSpPr>
          <p:spPr>
            <a:xfrm>
              <a:off x="1051560" y="3541291"/>
              <a:ext cx="376428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Section 2:  </a:t>
              </a:r>
              <a:r>
                <a:rPr lang="en-US" sz="1500" dirty="0"/>
                <a:t>sdoifjsdofsdfasdnfknsdlfknsdlknfdsfnsdfnsldkfnlaskdnflsakdnflksadnflk.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37B1D48-D897-8249-BA6F-64D3A21D9CAD}"/>
                </a:ext>
              </a:extLst>
            </p:cNvPr>
            <p:cNvSpPr txBox="1"/>
            <p:nvPr/>
          </p:nvSpPr>
          <p:spPr>
            <a:xfrm>
              <a:off x="1051560" y="4846320"/>
              <a:ext cx="376428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Section 3:  </a:t>
              </a:r>
              <a:r>
                <a:rPr lang="en-US" sz="1500" dirty="0"/>
                <a:t>sdoifjsdofsdfasdnfknsdlfknsdlknfdsfnsdfnsldkfnlaskdnflsakdnflksadnflk.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4CF690D-DD96-6D41-B1E8-5291D52ACAF1}"/>
              </a:ext>
            </a:extLst>
          </p:cNvPr>
          <p:cNvSpPr/>
          <p:nvPr/>
        </p:nvSpPr>
        <p:spPr>
          <a:xfrm>
            <a:off x="6477000" y="1525786"/>
            <a:ext cx="4206240" cy="4815840"/>
          </a:xfrm>
          <a:prstGeom prst="rect">
            <a:avLst/>
          </a:prstGeom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E3D2AD-F3D2-BF4F-8E30-9B8A7CFBD268}"/>
              </a:ext>
            </a:extLst>
          </p:cNvPr>
          <p:cNvSpPr txBox="1"/>
          <p:nvPr/>
        </p:nvSpPr>
        <p:spPr>
          <a:xfrm>
            <a:off x="6697980" y="1706880"/>
            <a:ext cx="3764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Get the Gist Log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1EBA4E-82A7-3248-91E2-1839F099CBCD}"/>
              </a:ext>
            </a:extLst>
          </p:cNvPr>
          <p:cNvSpPr txBox="1"/>
          <p:nvPr/>
        </p:nvSpPr>
        <p:spPr>
          <a:xfrm>
            <a:off x="6697980" y="2575560"/>
            <a:ext cx="3764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Gist (main idea) of Section 1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7E5E87-75DB-044C-B1F2-93851031BFB5}"/>
              </a:ext>
            </a:extLst>
          </p:cNvPr>
          <p:cNvSpPr txBox="1"/>
          <p:nvPr/>
        </p:nvSpPr>
        <p:spPr>
          <a:xfrm>
            <a:off x="6697980" y="5015746"/>
            <a:ext cx="3764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Gist (main idea) of Section 3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6793F8-424F-8C44-80F6-2A13E610A462}"/>
              </a:ext>
            </a:extLst>
          </p:cNvPr>
          <p:cNvSpPr txBox="1"/>
          <p:nvPr/>
        </p:nvSpPr>
        <p:spPr>
          <a:xfrm>
            <a:off x="6705600" y="3749040"/>
            <a:ext cx="3764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Gist (main idea) of Section 2</a:t>
            </a:r>
          </a:p>
          <a:p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0D7091B2-EE50-8044-A5C7-8D8F3C915A5A}"/>
              </a:ext>
            </a:extLst>
          </p:cNvPr>
          <p:cNvSpPr/>
          <p:nvPr/>
        </p:nvSpPr>
        <p:spPr>
          <a:xfrm>
            <a:off x="4865370" y="2851666"/>
            <a:ext cx="1981200" cy="43233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7C4E023A-2E57-2243-AE64-B2FF2712D372}"/>
              </a:ext>
            </a:extLst>
          </p:cNvPr>
          <p:cNvSpPr/>
          <p:nvPr/>
        </p:nvSpPr>
        <p:spPr>
          <a:xfrm>
            <a:off x="4865370" y="4040959"/>
            <a:ext cx="1981200" cy="43233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8783296B-5E2E-D249-97DC-54DE17997589}"/>
              </a:ext>
            </a:extLst>
          </p:cNvPr>
          <p:cNvSpPr/>
          <p:nvPr/>
        </p:nvSpPr>
        <p:spPr>
          <a:xfrm>
            <a:off x="4865370" y="5322142"/>
            <a:ext cx="1981200" cy="43233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1">
      <a:dk1>
        <a:srgbClr val="414041"/>
      </a:dk1>
      <a:lt1>
        <a:srgbClr val="FFFFFF"/>
      </a:lt1>
      <a:dk2>
        <a:srgbClr val="666666"/>
      </a:dk2>
      <a:lt2>
        <a:srgbClr val="CCCCCC"/>
      </a:lt2>
      <a:accent1>
        <a:srgbClr val="00A79D"/>
      </a:accent1>
      <a:accent2>
        <a:srgbClr val="8DC53E"/>
      </a:accent2>
      <a:accent3>
        <a:srgbClr val="76993E"/>
      </a:accent3>
      <a:accent4>
        <a:srgbClr val="D6EDF0"/>
      </a:accent4>
      <a:accent5>
        <a:srgbClr val="8B81D2"/>
      </a:accent5>
      <a:accent6>
        <a:srgbClr val="097F4A"/>
      </a:accent6>
      <a:hlink>
        <a:srgbClr val="007FE0"/>
      </a:hlink>
      <a:folHlink>
        <a:srgbClr val="92929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TG" id="{518F1CEA-F0B1-1747-970A-25BD87AB2F01}" vid="{51587679-8D16-F946-A83B-C0908AE34A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4356</TotalTime>
  <Words>823</Words>
  <Application>Microsoft Macintosh PowerPoint</Application>
  <PresentationFormat>Widescreen</PresentationFormat>
  <Paragraphs>106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Century Gothic</vt:lpstr>
      <vt:lpstr>Futura Medium</vt:lpstr>
      <vt:lpstr>Futura Std Book</vt:lpstr>
      <vt:lpstr>Futura Std Heavy</vt:lpstr>
      <vt:lpstr>Futura Std Light</vt:lpstr>
      <vt:lpstr>Wingdings 2</vt:lpstr>
      <vt:lpstr>Quotable</vt:lpstr>
      <vt:lpstr>How to Use These Slides</vt:lpstr>
      <vt:lpstr>How to Get the Gist  in English/Language Arts</vt:lpstr>
      <vt:lpstr>How to Get the Gist  in Social Studies</vt:lpstr>
      <vt:lpstr>How to Get the Gist  in Science</vt:lpstr>
      <vt:lpstr>Sometimes when we read, we…</vt:lpstr>
      <vt:lpstr>A New Reading Strategy</vt:lpstr>
      <vt:lpstr>How Get the Gist Can Help You</vt:lpstr>
      <vt:lpstr>For EACH SECTION of text you read…</vt:lpstr>
      <vt:lpstr>PowerPoint Presentation</vt:lpstr>
      <vt:lpstr>PowerPoint Presentation</vt:lpstr>
      <vt:lpstr>Modeling:  Notes for teacher</vt:lpstr>
      <vt:lpstr>From Gist to Summary in English/Language Arts</vt:lpstr>
      <vt:lpstr>From Gist to Summary in Social Studies</vt:lpstr>
      <vt:lpstr>From Gist to Summary in Science</vt:lpstr>
      <vt:lpstr>PowerPoint Presentation</vt:lpstr>
      <vt:lpstr>Six Steps to Summarization</vt:lpstr>
      <vt:lpstr>Modeling:  Notes for teacher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the Gist in English/Language Arts</dc:title>
  <dc:creator>Murray, Christy S</dc:creator>
  <cp:lastModifiedBy>Murray, Christy S</cp:lastModifiedBy>
  <cp:revision>31</cp:revision>
  <cp:lastPrinted>2018-07-10T14:29:25Z</cp:lastPrinted>
  <dcterms:created xsi:type="dcterms:W3CDTF">2018-07-09T16:12:07Z</dcterms:created>
  <dcterms:modified xsi:type="dcterms:W3CDTF">2019-07-30T16:00:08Z</dcterms:modified>
</cp:coreProperties>
</file>